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1"/>
  </p:notesMasterIdLst>
  <p:sldIdLst>
    <p:sldId id="382" r:id="rId2"/>
    <p:sldId id="341" r:id="rId3"/>
    <p:sldId id="383" r:id="rId4"/>
    <p:sldId id="333" r:id="rId5"/>
    <p:sldId id="345" r:id="rId6"/>
    <p:sldId id="344" r:id="rId7"/>
    <p:sldId id="346" r:id="rId8"/>
    <p:sldId id="319" r:id="rId9"/>
    <p:sldId id="362" r:id="rId10"/>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1"/>
    <p:restoredTop sz="75850" autoAdjust="0"/>
  </p:normalViewPr>
  <p:slideViewPr>
    <p:cSldViewPr snapToGrid="0">
      <p:cViewPr varScale="1">
        <p:scale>
          <a:sx n="127" d="100"/>
          <a:sy n="127" d="100"/>
        </p:scale>
        <p:origin x="1936"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323" y="-10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Part III of each module consists of outside resources that reflect the philosophy and values we are studying. For the hiring is the most important thing we wo philosophy we are using the book </a:t>
            </a:r>
            <a:r>
              <a:rPr lang="en-US" i="1" u="sng" dirty="0">
                <a:latin typeface="Times New Roman" panose="02020603050405020304" pitchFamily="18" charset="0"/>
                <a:cs typeface="Times New Roman" panose="02020603050405020304" pitchFamily="18" charset="0"/>
              </a:rPr>
              <a:t>Good to Great </a:t>
            </a:r>
            <a:r>
              <a:rPr lang="en-US" dirty="0">
                <a:latin typeface="Times New Roman" panose="02020603050405020304" pitchFamily="18" charset="0"/>
                <a:cs typeface="Times New Roman" panose="02020603050405020304" pitchFamily="18" charset="0"/>
              </a:rPr>
              <a:t>by Jim Collins. A summary is available in the Resource Folder. </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1</a:t>
            </a:fld>
            <a:endParaRPr lang="en-US" dirty="0"/>
          </a:p>
        </p:txBody>
      </p:sp>
    </p:spTree>
    <p:extLst>
      <p:ext uri="{BB962C8B-B14F-4D97-AF65-F5344CB8AC3E}">
        <p14:creationId xmlns:p14="http://schemas.microsoft.com/office/powerpoint/2010/main" val="322178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Script: Tiers I, II, III</a:t>
            </a:r>
          </a:p>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Facilitator:</a:t>
            </a:r>
          </a:p>
          <a:p>
            <a:pPr marL="163592" indent="0" defTabSz="942289">
              <a:buNone/>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For us to demonstrate our belief around “life-long learning” it is important to explore resources that can challenge and expand our thinking.  At Charge, one year, we all read </a:t>
            </a:r>
            <a:r>
              <a:rPr lang="en-US" sz="1200" i="1" u="sng" dirty="0">
                <a:latin typeface="Times New Roman" panose="02020603050405020304" pitchFamily="18" charset="0"/>
                <a:ea typeface="Calibri" panose="020F0502020204030204" pitchFamily="34" charset="0"/>
                <a:cs typeface="Times New Roman" panose="02020603050405020304" pitchFamily="18" charset="0"/>
              </a:rPr>
              <a:t>Good to Great </a:t>
            </a:r>
            <a:r>
              <a:rPr lang="en-US" sz="1200" dirty="0">
                <a:latin typeface="Times New Roman" panose="02020603050405020304" pitchFamily="18" charset="0"/>
                <a:ea typeface="Calibri" panose="020F0502020204030204" pitchFamily="34" charset="0"/>
                <a:cs typeface="Times New Roman" panose="02020603050405020304" pitchFamily="18" charset="0"/>
              </a:rPr>
              <a:t>by Jim Collins</a:t>
            </a:r>
            <a:r>
              <a:rPr lang="en-US" sz="1200" i="1" u="sng" dirty="0">
                <a:latin typeface="Times New Roman" panose="02020603050405020304" pitchFamily="18" charset="0"/>
                <a:ea typeface="Calibri" panose="020F0502020204030204" pitchFamily="34" charset="0"/>
                <a:cs typeface="Times New Roman" panose="02020603050405020304" pitchFamily="18" charset="0"/>
              </a:rPr>
              <a:t>.</a:t>
            </a:r>
            <a:r>
              <a:rPr lang="en-US" sz="1200" i="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Collins studies companies from around the world and identifies the characteristics that make them an outstanding company. Much of what he has found can be applied to school systems. Chapter 3 (summary available in resource folder) of his book discusses the importance of getting the right people on the bus and in the right seat.  As we dig deeper into the philosophy of hiring is the most Important thing we do, let’s</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look for connections between Collins’ book and our practices.</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Before we read the summary let’s remember Collin’s book is over 20 years old and what we are examining are the practices of successful companies from that period. The question we must always ask is are these characteristics valuable in today’s world and the world of the future. Are they enduring characteristics? Let’s take 5 minutes to read the summary. Feel free to highlight connections to CUSD and/or components that resonate with you. For our next activities we will work in small job alike groups of 3 (facilitator’s choice based on participants). </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Move to next slide.</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2</a:t>
            </a:fld>
            <a:endParaRPr lang="en-US" dirty="0"/>
          </a:p>
        </p:txBody>
      </p:sp>
    </p:spTree>
    <p:extLst>
      <p:ext uri="{BB962C8B-B14F-4D97-AF65-F5344CB8AC3E}">
        <p14:creationId xmlns:p14="http://schemas.microsoft.com/office/powerpoint/2010/main" val="428392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Script: Tiers I, II, III</a:t>
            </a:r>
          </a:p>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Facilitator:</a:t>
            </a:r>
          </a:p>
          <a:p>
            <a:pPr marL="163592" indent="0">
              <a:buNone/>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Chapter 3 of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en-US" sz="1200" dirty="0">
                <a:latin typeface="Times New Roman" panose="02020603050405020304" pitchFamily="18" charset="0"/>
                <a:ea typeface="Calibri" panose="020F0502020204030204" pitchFamily="34" charset="0"/>
                <a:cs typeface="Times New Roman" panose="02020603050405020304" pitchFamily="18" charset="0"/>
              </a:rPr>
              <a:t> book, </a:t>
            </a:r>
            <a:r>
              <a:rPr lang="en-US" sz="1200" i="1" u="sng" dirty="0">
                <a:latin typeface="Times New Roman" panose="02020603050405020304" pitchFamily="18" charset="0"/>
                <a:ea typeface="Calibri" panose="020F0502020204030204" pitchFamily="34" charset="0"/>
                <a:cs typeface="Times New Roman" panose="02020603050405020304" pitchFamily="18" charset="0"/>
              </a:rPr>
              <a:t>Good to Great</a:t>
            </a:r>
            <a:r>
              <a:rPr lang="en-US" sz="1200" dirty="0">
                <a:latin typeface="Times New Roman" panose="02020603050405020304" pitchFamily="18" charset="0"/>
                <a:ea typeface="Calibri" panose="020F0502020204030204" pitchFamily="34" charset="0"/>
                <a:cs typeface="Times New Roman" panose="02020603050405020304" pitchFamily="18" charset="0"/>
              </a:rPr>
              <a:t>, discusses the importance of getting the right people on the bus and in the right seat. </a:t>
            </a:r>
          </a:p>
          <a:p>
            <a:pPr marL="163592" indent="0">
              <a:buNone/>
            </a:pP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Read the excerpt on the slide. Facilitators choice of  how to read.</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In job alike groups discuss the following ramifications for CUSD hiring practices. </a:t>
            </a:r>
          </a:p>
          <a:p>
            <a:pPr marL="163592" indent="0">
              <a:buNone/>
            </a:pPr>
            <a:r>
              <a:rPr lang="en-US" dirty="0">
                <a:latin typeface="Times New Roman" panose="02020603050405020304" pitchFamily="18" charset="0"/>
                <a:cs typeface="Times New Roman" panose="02020603050405020304" pitchFamily="18" charset="0"/>
              </a:rPr>
              <a:t>101 - Does the hiring structure help or hinder CUSD in becoming a great school district? Explain the positive aspects of the hiring process? Are there any challenges? What are they?</a:t>
            </a:r>
          </a:p>
          <a:p>
            <a:pPr marL="163592" indent="0">
              <a:buNone/>
            </a:pPr>
            <a:r>
              <a:rPr lang="en-US" dirty="0">
                <a:latin typeface="Times New Roman" panose="02020603050405020304" pitchFamily="18" charset="0"/>
                <a:cs typeface="Times New Roman" panose="02020603050405020304" pitchFamily="18" charset="0"/>
              </a:rPr>
              <a:t>201 – Look at the fist paragraph on the slide. How does this paragraph apply to the hiring process at a school site or in a department.</a:t>
            </a:r>
          </a:p>
          <a:p>
            <a:pPr marL="163592" indent="0">
              <a:buNone/>
            </a:pPr>
            <a:r>
              <a:rPr lang="en-US" dirty="0">
                <a:latin typeface="Times New Roman" panose="02020603050405020304" pitchFamily="18" charset="0"/>
                <a:cs typeface="Times New Roman" panose="02020603050405020304" pitchFamily="18" charset="0"/>
              </a:rPr>
              <a:t>301 – Read the second paragraph. What connections can you make between this paragraph and Clovis Unified? Explain your connection.</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As groups finish their discussions ask each group to share their thoughts and connections.</a:t>
            </a:r>
          </a:p>
          <a:p>
            <a:pPr marL="15875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96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335144"/>
          </a:xfrm>
        </p:spPr>
        <p:txBody>
          <a:bodyPr/>
          <a:lstStyle/>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Script: Tiers I, II, III</a:t>
            </a:r>
          </a:p>
          <a:p>
            <a:pPr marL="0" indent="0">
              <a:buNone/>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The questions on the screen are from a study guide provided by Collins for his book </a:t>
            </a:r>
            <a:r>
              <a:rPr lang="en-US" i="1" u="sng" dirty="0">
                <a:latin typeface="Times New Roman" panose="02020603050405020304" pitchFamily="18" charset="0"/>
                <a:cs typeface="Times New Roman" panose="02020603050405020304" pitchFamily="18" charset="0"/>
              </a:rPr>
              <a:t>Good to Great</a:t>
            </a:r>
            <a:r>
              <a:rPr lang="en-US" dirty="0">
                <a:latin typeface="Times New Roman" panose="02020603050405020304" pitchFamily="18" charset="0"/>
                <a:cs typeface="Times New Roman" panose="02020603050405020304" pitchFamily="18" charset="0"/>
              </a:rPr>
              <a:t>. Let’s take a little time to think about each question and how it relates to your job as a leader in Clovis Unified. Ask participants to number off 1, 2, 3, 4.  Participants should sit with their number group. As a group they will answer the assigned question.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Your group will discuss and answer the question you were assigned. Each group will share their answers. Please be specific, use examples, and relate to your role as a leader in our district. Facilitator should demonstrate the depth of conversation that should take place. Example: If the response to why someone is the right fit is “they care about kids” the facilitator would ask what did they say/do that tells you they care about kids?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 groups finish their discussions ask each group to share one or more of their responses (facilitator’s choice).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353072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36234" y="4638674"/>
            <a:ext cx="5883199" cy="4256906"/>
          </a:xfrm>
        </p:spPr>
        <p:txBody>
          <a:bodyPr/>
          <a:lstStyle/>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Script: Tiers I, II, III</a:t>
            </a:r>
          </a:p>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CUSD does not lay-off full time employees. When budget reductions are necessary decisions have been made with the purpose of keeping the “cuts” away from students. </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In small job alike groups discuss one or more of the following:</a:t>
            </a:r>
          </a:p>
          <a:p>
            <a:pPr marL="163592" indent="0">
              <a:buNone/>
            </a:pPr>
            <a:r>
              <a:rPr lang="en-US" dirty="0">
                <a:latin typeface="Times New Roman" panose="02020603050405020304" pitchFamily="18" charset="0"/>
                <a:cs typeface="Times New Roman" panose="02020603050405020304" pitchFamily="18" charset="0"/>
              </a:rPr>
              <a:t>101 – Why would a company avoid lay-offs and restructuring? Use examples to explain your thinking.</a:t>
            </a:r>
          </a:p>
          <a:p>
            <a:pPr marL="163592" indent="0">
              <a:buNone/>
            </a:pPr>
            <a:r>
              <a:rPr lang="en-US" dirty="0">
                <a:latin typeface="Times New Roman" panose="02020603050405020304" pitchFamily="18" charset="0"/>
                <a:cs typeface="Times New Roman" panose="02020603050405020304" pitchFamily="18" charset="0"/>
              </a:rPr>
              <a:t>Possible answers: employee morale, overload for remaining employees, creating an us against them mentality</a:t>
            </a:r>
          </a:p>
          <a:p>
            <a:pPr marL="163592" indent="0" defTabSz="942289">
              <a:buNone/>
              <a:defRPr/>
            </a:pPr>
            <a:r>
              <a:rPr lang="en-US" dirty="0">
                <a:latin typeface="Times New Roman" panose="02020603050405020304" pitchFamily="18" charset="0"/>
                <a:cs typeface="Times New Roman" panose="02020603050405020304" pitchFamily="18" charset="0"/>
              </a:rPr>
              <a:t>201 – According to Collins “to be ruthless means hacking and cutting, especially in difficult times, without thoughtful consideration.” Rigorous means consistently applying exacting standards at all levels, especially in upper management.” How can the term rigorous be applied to CUSD during financially “tough times”?</a:t>
            </a:r>
          </a:p>
          <a:p>
            <a:pPr marL="163592" indent="0">
              <a:buNone/>
            </a:pPr>
            <a:r>
              <a:rPr lang="en-US" dirty="0">
                <a:latin typeface="Times New Roman" panose="02020603050405020304" pitchFamily="18" charset="0"/>
                <a:cs typeface="Times New Roman" panose="02020603050405020304" pitchFamily="18" charset="0"/>
              </a:rPr>
              <a:t>Possible answers: consider core philosophies and values when making decisions, debate possible solutions </a:t>
            </a:r>
          </a:p>
          <a:p>
            <a:pPr marL="163592" indent="0">
              <a:buNone/>
            </a:pPr>
            <a:r>
              <a:rPr lang="en-US" dirty="0">
                <a:latin typeface="Times New Roman" panose="02020603050405020304" pitchFamily="18" charset="0"/>
                <a:cs typeface="Times New Roman" panose="02020603050405020304" pitchFamily="18" charset="0"/>
              </a:rPr>
              <a:t>301 - Generate a list of possible solution rather than lay-offs. What are the positive and negative aspects of each? Be specific and use examples.</a:t>
            </a:r>
          </a:p>
          <a:p>
            <a:pPr marL="163592" indent="0">
              <a:buNone/>
            </a:pPr>
            <a:r>
              <a:rPr lang="en-US" dirty="0">
                <a:latin typeface="Times New Roman" panose="02020603050405020304" pitchFamily="18" charset="0"/>
                <a:cs typeface="Times New Roman" panose="02020603050405020304" pitchFamily="18" charset="0"/>
              </a:rPr>
              <a:t>The following are examples of what CUSD has done in the past:</a:t>
            </a:r>
          </a:p>
          <a:p>
            <a:pPr marL="163592" indent="0">
              <a:buNone/>
            </a:pPr>
            <a:r>
              <a:rPr lang="en-US" dirty="0">
                <a:latin typeface="Times New Roman" panose="02020603050405020304" pitchFamily="18" charset="0"/>
                <a:cs typeface="Times New Roman" panose="02020603050405020304" pitchFamily="18" charset="0"/>
              </a:rPr>
              <a:t>GIS shared between two schools</a:t>
            </a:r>
          </a:p>
          <a:p>
            <a:pPr marL="163592" indent="0">
              <a:buNone/>
            </a:pPr>
            <a:r>
              <a:rPr lang="en-US" dirty="0">
                <a:latin typeface="Times New Roman" panose="02020603050405020304" pitchFamily="18" charset="0"/>
                <a:cs typeface="Times New Roman" panose="02020603050405020304" pitchFamily="18" charset="0"/>
              </a:rPr>
              <a:t>Not replacing an open position</a:t>
            </a:r>
          </a:p>
          <a:p>
            <a:pPr marL="163592" indent="0">
              <a:buNone/>
            </a:pPr>
            <a:r>
              <a:rPr lang="en-US" dirty="0">
                <a:latin typeface="Times New Roman" panose="02020603050405020304" pitchFamily="18" charset="0"/>
                <a:cs typeface="Times New Roman" panose="02020603050405020304" pitchFamily="18" charset="0"/>
              </a:rPr>
              <a:t>All employees take one or more furlough days</a:t>
            </a:r>
          </a:p>
          <a:p>
            <a:pPr marL="163592" indent="0">
              <a:buNone/>
            </a:pPr>
            <a:r>
              <a:rPr lang="en-US" b="0" dirty="0">
                <a:latin typeface="Times New Roman" panose="02020603050405020304" pitchFamily="18" charset="0"/>
                <a:cs typeface="Times New Roman" panose="02020603050405020304" pitchFamily="18" charset="0"/>
              </a:rPr>
              <a:t>A salary reduction shared by everyone</a:t>
            </a:r>
          </a:p>
          <a:p>
            <a:pPr marL="163592" indent="0">
              <a:buNone/>
            </a:pPr>
            <a:r>
              <a:rPr lang="en-US" b="0" dirty="0">
                <a:latin typeface="Times New Roman" panose="02020603050405020304" pitchFamily="18" charset="0"/>
                <a:cs typeface="Times New Roman" panose="02020603050405020304" pitchFamily="18" charset="0"/>
              </a:rPr>
              <a:t>Reassigning staff from curriculum support positions back to school sites to fill vacancies</a:t>
            </a:r>
          </a:p>
          <a:p>
            <a:pPr marL="163592" indent="0">
              <a:buNone/>
            </a:pPr>
            <a:endParaRPr lang="en-US" b="0" dirty="0">
              <a:latin typeface="Times New Roman" panose="02020603050405020304" pitchFamily="18" charset="0"/>
              <a:cs typeface="Times New Roman" panose="02020603050405020304" pitchFamily="18" charset="0"/>
            </a:endParaRPr>
          </a:p>
          <a:p>
            <a:pPr marL="163592" indent="0">
              <a:buNone/>
            </a:pPr>
            <a:r>
              <a:rPr lang="en-US" b="0" dirty="0">
                <a:latin typeface="Times New Roman" panose="02020603050405020304" pitchFamily="18" charset="0"/>
                <a:cs typeface="Times New Roman" panose="02020603050405020304" pitchFamily="18" charset="0"/>
              </a:rPr>
              <a:t>As groups finish their discussions as them to share their answers with the larger group.</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373778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36234" y="4638674"/>
            <a:ext cx="5883199" cy="4828039"/>
          </a:xfrm>
        </p:spPr>
        <p:txBody>
          <a:bodyPr/>
          <a:lstStyle/>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Script: Tiers I, II, III</a:t>
            </a:r>
          </a:p>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We just discussed the differences between the words rigorous and ruthless. Let’s look at examples of rigor when discussing decisions that involve people as defined by Collins in his book </a:t>
            </a:r>
            <a:r>
              <a:rPr lang="en-US" i="1" u="sng" dirty="0">
                <a:latin typeface="Times New Roman" panose="02020603050405020304" pitchFamily="18" charset="0"/>
                <a:cs typeface="Times New Roman" panose="02020603050405020304" pitchFamily="18" charset="0"/>
              </a:rPr>
              <a:t>Good to Great.</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In a small job alike groups of 3 think about decisions you make, as a leader, that impact people. Thinking about the key concept “being rigorous in people decisions”. Discuss one or more of the following (facilitator’s choice):</a:t>
            </a:r>
            <a:endParaRPr lang="en-US" dirty="0">
              <a:solidFill>
                <a:srgbClr val="000000"/>
              </a:solidFill>
              <a:latin typeface="Times New Roman" panose="02020603050405020304" pitchFamily="18" charset="0"/>
              <a:cs typeface="Times New Roman" panose="02020603050405020304" pitchFamily="18" charset="0"/>
            </a:endParaRPr>
          </a:p>
          <a:p>
            <a:pPr marL="163592" indent="0">
              <a:buNone/>
            </a:pPr>
            <a:r>
              <a:rPr lang="en-US" dirty="0">
                <a:solidFill>
                  <a:srgbClr val="000000"/>
                </a:solidFill>
                <a:latin typeface="Times New Roman" panose="02020603050405020304" pitchFamily="18" charset="0"/>
                <a:cs typeface="Times New Roman" panose="02020603050405020304" pitchFamily="18" charset="0"/>
              </a:rPr>
              <a:t>101 – Have each person in the small group choose one of the concepts on the screen and provide an example of that concept in action. Select one answer to share with the large group. </a:t>
            </a:r>
          </a:p>
          <a:p>
            <a:pPr marL="163592" indent="0">
              <a:buNone/>
            </a:pPr>
            <a:r>
              <a:rPr lang="en-US" dirty="0">
                <a:latin typeface="Times New Roman" panose="02020603050405020304" pitchFamily="18" charset="0"/>
                <a:cs typeface="Times New Roman" panose="02020603050405020304" pitchFamily="18" charset="0"/>
              </a:rPr>
              <a:t>201 – How can the concept “when in doubt – don’t hire” be implemented? Have you ever not hired? Discuss what you did instead. What were the positive and/or negative consequences of your decision? </a:t>
            </a:r>
            <a:r>
              <a:rPr lang="en-US" dirty="0">
                <a:solidFill>
                  <a:srgbClr val="000000"/>
                </a:solidFill>
                <a:latin typeface="Times New Roman" panose="02020603050405020304" pitchFamily="18" charset="0"/>
                <a:cs typeface="Times New Roman" panose="02020603050405020304" pitchFamily="18" charset="0"/>
              </a:rPr>
              <a:t>Select one answer to share with the large group. </a:t>
            </a: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301 – Think about putting your best people on your biggest opportunities, not your biggest problems. What does that look like in practice? What are the advantages? Are there any disadvantages? Be specific and use examples. </a:t>
            </a:r>
            <a:r>
              <a:rPr lang="en-US" dirty="0">
                <a:solidFill>
                  <a:srgbClr val="000000"/>
                </a:solidFill>
                <a:latin typeface="Times New Roman" panose="02020603050405020304" pitchFamily="18" charset="0"/>
                <a:cs typeface="Times New Roman" panose="02020603050405020304" pitchFamily="18" charset="0"/>
              </a:rPr>
              <a:t>Select one answer to share with the large group. </a:t>
            </a:r>
            <a:endParaRPr lang="en-US" dirty="0">
              <a:latin typeface="Times New Roman" panose="02020603050405020304" pitchFamily="18" charset="0"/>
              <a:cs typeface="Times New Roman" panose="02020603050405020304" pitchFamily="18" charset="0"/>
            </a:endParaRP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As groups finish their discussions ask them to share one response with the larger group.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1322016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sz="1200" dirty="0">
                <a:latin typeface="Times New Roman" panose="02020603050405020304" pitchFamily="18" charset="0"/>
                <a:cs typeface="Times New Roman" panose="02020603050405020304" pitchFamily="18" charset="0"/>
              </a:rPr>
              <a:t>Script: Tiers I, II, III</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Facilitator:</a:t>
            </a:r>
          </a:p>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A leader I admire once told me that my job was to give him my best thinking. Another one once told me “don’t bring me problems bring me solutions”. In cabinet meetings at the site and department our bosses need our best thinking. If they have done a good job of hiring, each of us brings a unique perspective to the situation that needs to be heard.  Let’s look a little more deeply at the quote from </a:t>
            </a:r>
            <a:r>
              <a:rPr lang="en-US" sz="1200" i="1" u="sng" dirty="0">
                <a:latin typeface="Times New Roman" panose="02020603050405020304" pitchFamily="18" charset="0"/>
                <a:ea typeface="Calibri" panose="020F0502020204030204" pitchFamily="34" charset="0"/>
                <a:cs typeface="Times New Roman" panose="02020603050405020304" pitchFamily="18" charset="0"/>
              </a:rPr>
              <a:t>Good to Great. </a:t>
            </a:r>
            <a:r>
              <a:rPr lang="en-US" sz="1200" dirty="0">
                <a:latin typeface="Times New Roman" panose="02020603050405020304" pitchFamily="18" charset="0"/>
                <a:ea typeface="Calibri" panose="020F0502020204030204" pitchFamily="34" charset="0"/>
                <a:cs typeface="Times New Roman" panose="02020603050405020304" pitchFamily="18" charset="0"/>
              </a:rPr>
              <a:t>Ask a participant to read the quote.</a:t>
            </a:r>
          </a:p>
          <a:p>
            <a:pPr marL="163592" indent="0">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Discussion Points:</a:t>
            </a:r>
          </a:p>
          <a:p>
            <a:pPr marL="163592" indent="0">
              <a:buNone/>
            </a:pPr>
            <a:r>
              <a:rPr lang="en-US" sz="1200" dirty="0">
                <a:latin typeface="Times New Roman" panose="02020603050405020304" pitchFamily="18" charset="0"/>
                <a:cs typeface="Times New Roman" panose="02020603050405020304" pitchFamily="18" charset="0"/>
              </a:rPr>
              <a:t>Turn to a neighbor and answer one or more of the following (facilitator’s choice).</a:t>
            </a:r>
          </a:p>
          <a:p>
            <a:pPr marL="163592" indent="0">
              <a:buNone/>
            </a:pPr>
            <a:r>
              <a:rPr lang="en-US" sz="1200" dirty="0">
                <a:latin typeface="Times New Roman" panose="02020603050405020304" pitchFamily="18" charset="0"/>
                <a:cs typeface="Times New Roman" panose="02020603050405020304" pitchFamily="18" charset="0"/>
              </a:rPr>
              <a:t>101 – Why is it important that the management team to debate? What happens if there is no debate? What are some reasons someone might not be willing to debate an issue? </a:t>
            </a:r>
          </a:p>
          <a:p>
            <a:pPr marL="163592" indent="0">
              <a:buNone/>
            </a:pPr>
            <a:r>
              <a:rPr lang="en-US" sz="1200" dirty="0">
                <a:latin typeface="Times New Roman" panose="02020603050405020304" pitchFamily="18" charset="0"/>
                <a:cs typeface="Times New Roman" panose="02020603050405020304" pitchFamily="18" charset="0"/>
              </a:rPr>
              <a:t>Possible answers: fear, no guarantee they will be heard, lack of trust, lack of respect </a:t>
            </a:r>
          </a:p>
          <a:p>
            <a:pPr marL="163592" indent="0">
              <a:buNone/>
            </a:pPr>
            <a:r>
              <a:rPr lang="en-US" sz="1200" dirty="0">
                <a:latin typeface="Times New Roman" panose="02020603050405020304" pitchFamily="18" charset="0"/>
                <a:cs typeface="Times New Roman" panose="02020603050405020304" pitchFamily="18" charset="0"/>
              </a:rPr>
              <a:t>201 – What would you do if after debating the issue you vigorously disagreed with the decision that was made? Explain your thinking.</a:t>
            </a:r>
          </a:p>
          <a:p>
            <a:pPr marL="163592" indent="0">
              <a:buNone/>
            </a:pPr>
            <a:r>
              <a:rPr lang="en-US" sz="1200" dirty="0">
                <a:latin typeface="Times New Roman" panose="02020603050405020304" pitchFamily="18" charset="0"/>
                <a:cs typeface="Times New Roman" panose="02020603050405020304" pitchFamily="18" charset="0"/>
              </a:rPr>
              <a:t>301 – If a decision cannot be debated, for instance whether our students will participate in state testing, what can and should be debated? What is the purpose of debating a mandate?</a:t>
            </a:r>
          </a:p>
          <a:p>
            <a:pPr marL="163592" indent="0">
              <a:buNone/>
            </a:pPr>
            <a:r>
              <a:rPr lang="en-US" sz="1200" dirty="0">
                <a:latin typeface="Times New Roman" panose="02020603050405020304" pitchFamily="18" charset="0"/>
                <a:cs typeface="Times New Roman" panose="02020603050405020304" pitchFamily="18" charset="0"/>
              </a:rPr>
              <a:t>Possible answers:</a:t>
            </a:r>
          </a:p>
          <a:p>
            <a:pPr marL="163592" indent="0">
              <a:buNone/>
            </a:pPr>
            <a:r>
              <a:rPr lang="en-US" sz="1200" dirty="0">
                <a:latin typeface="Times New Roman" panose="02020603050405020304" pitchFamily="18" charset="0"/>
                <a:cs typeface="Times New Roman" panose="02020603050405020304" pitchFamily="18" charset="0"/>
              </a:rPr>
              <a:t>How are we going to make sure our students are successful on state testing?</a:t>
            </a:r>
          </a:p>
          <a:p>
            <a:pPr marL="163592" indent="0">
              <a:buNone/>
            </a:pPr>
            <a:r>
              <a:rPr lang="en-US" sz="1200" dirty="0">
                <a:latin typeface="Times New Roman" panose="02020603050405020304" pitchFamily="18" charset="0"/>
                <a:cs typeface="Times New Roman" panose="02020603050405020304" pitchFamily="18" charset="0"/>
              </a:rPr>
              <a:t>What supports do our students need?</a:t>
            </a:r>
          </a:p>
          <a:p>
            <a:pPr marL="163592" indent="0">
              <a:buNone/>
            </a:pPr>
            <a:r>
              <a:rPr lang="en-US" sz="1200" dirty="0">
                <a:latin typeface="Times New Roman" panose="02020603050405020304" pitchFamily="18" charset="0"/>
                <a:cs typeface="Times New Roman" panose="02020603050405020304" pitchFamily="18" charset="0"/>
              </a:rPr>
              <a:t>What accommodations can we make to support our students?</a:t>
            </a:r>
          </a:p>
          <a:p>
            <a:pPr marL="163592" indent="0">
              <a:buNone/>
            </a:pPr>
            <a:r>
              <a:rPr lang="en-US" sz="1200" dirty="0">
                <a:latin typeface="Times New Roman" panose="02020603050405020304" pitchFamily="18" charset="0"/>
                <a:cs typeface="Times New Roman" panose="02020603050405020304" pitchFamily="18" charset="0"/>
              </a:rPr>
              <a:t>Which ear buds work the best and are of greatest value?</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As partners finish their discussion ask for volunteers to share their thoughts. Allow time for questions and feedback.</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1104081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36234" y="4638674"/>
            <a:ext cx="5883199" cy="4464910"/>
          </a:xfrm>
        </p:spPr>
        <p:txBody>
          <a:bodyPr/>
          <a:lstStyle/>
          <a:p>
            <a:pPr marL="163592" indent="0">
              <a:buNone/>
            </a:pPr>
            <a:r>
              <a:rPr lang="en-US" sz="1200" dirty="0">
                <a:latin typeface="Times New Roman" panose="02020603050405020304" pitchFamily="18" charset="0"/>
                <a:cs typeface="Times New Roman" panose="02020603050405020304" pitchFamily="18" charset="0"/>
              </a:rPr>
              <a:t>Script: Tiers I, II, </a:t>
            </a:r>
          </a:p>
          <a:p>
            <a:pPr marL="163592" indent="0">
              <a:buNone/>
            </a:pPr>
            <a:r>
              <a:rPr lang="en-US" sz="1200" dirty="0">
                <a:solidFill>
                  <a:srgbClr val="4D5156"/>
                </a:solidFill>
                <a:latin typeface="Times New Roman" panose="02020603050405020304" pitchFamily="18" charset="0"/>
                <a:cs typeface="Times New Roman" panose="02020603050405020304" pitchFamily="18" charset="0"/>
              </a:rPr>
              <a:t>Facilitator:</a:t>
            </a:r>
          </a:p>
          <a:p>
            <a:pPr marL="163592" indent="0">
              <a:buNone/>
            </a:pPr>
            <a:r>
              <a:rPr lang="en-US" sz="1200" dirty="0">
                <a:solidFill>
                  <a:srgbClr val="4D5156"/>
                </a:solidFill>
                <a:latin typeface="Times New Roman" panose="02020603050405020304" pitchFamily="18" charset="0"/>
                <a:cs typeface="Times New Roman" panose="02020603050405020304" pitchFamily="18" charset="0"/>
              </a:rPr>
              <a:t>According to Collins Level 5 leaders </a:t>
            </a:r>
            <a:r>
              <a:rPr lang="en-US" sz="1200" b="1" dirty="0">
                <a:solidFill>
                  <a:srgbClr val="5F6368"/>
                </a:solidFill>
                <a:latin typeface="Times New Roman" panose="02020603050405020304" pitchFamily="18" charset="0"/>
                <a:cs typeface="Times New Roman" panose="02020603050405020304" pitchFamily="18" charset="0"/>
              </a:rPr>
              <a:t>display a powerful mixture of personal humility and indomitable will</a:t>
            </a:r>
            <a:r>
              <a:rPr lang="en-US" sz="1200" dirty="0">
                <a:solidFill>
                  <a:srgbClr val="4D5156"/>
                </a:solidFill>
                <a:latin typeface="Times New Roman" panose="02020603050405020304" pitchFamily="18" charset="0"/>
                <a:cs typeface="Times New Roman" panose="02020603050405020304" pitchFamily="18" charset="0"/>
              </a:rPr>
              <a:t>. I strive to be a level 5 leader but let’s face it there is always room for improvement, right? That’s part of my personal growth and development as a leader. Every module provides an opportunity for us to look at our own leadership. We can examine where we are, what we do well, and where we have room to grow. Let’s look at the leadership hierarchy provided by Collins on </a:t>
            </a:r>
            <a:r>
              <a:rPr lang="en-US" sz="1200">
                <a:solidFill>
                  <a:srgbClr val="4D5156"/>
                </a:solidFill>
                <a:latin typeface="Times New Roman" panose="02020603050405020304" pitchFamily="18" charset="0"/>
                <a:cs typeface="Times New Roman" panose="02020603050405020304" pitchFamily="18" charset="0"/>
              </a:rPr>
              <a:t>page 20 </a:t>
            </a:r>
            <a:r>
              <a:rPr lang="en-US" sz="1200" dirty="0">
                <a:solidFill>
                  <a:srgbClr val="4D5156"/>
                </a:solidFill>
                <a:latin typeface="Times New Roman" panose="02020603050405020304" pitchFamily="18" charset="0"/>
                <a:cs typeface="Times New Roman" panose="02020603050405020304" pitchFamily="18" charset="0"/>
              </a:rPr>
              <a:t>of </a:t>
            </a:r>
            <a:r>
              <a:rPr lang="en-US" sz="1200" i="1" u="sng" dirty="0">
                <a:solidFill>
                  <a:srgbClr val="4D5156"/>
                </a:solidFill>
                <a:latin typeface="Times New Roman" panose="02020603050405020304" pitchFamily="18" charset="0"/>
                <a:cs typeface="Times New Roman" panose="02020603050405020304" pitchFamily="18" charset="0"/>
              </a:rPr>
              <a:t>Good to Great</a:t>
            </a:r>
            <a:r>
              <a:rPr lang="en-US" sz="1200" dirty="0">
                <a:solidFill>
                  <a:srgbClr val="4D5156"/>
                </a:solidFill>
                <a:latin typeface="Times New Roman" panose="02020603050405020304" pitchFamily="18" charset="0"/>
                <a:cs typeface="Times New Roman" panose="02020603050405020304" pitchFamily="18" charset="0"/>
              </a:rPr>
              <a:t> (available in resource folder). Ask participants to gather in job alike groups of three. </a:t>
            </a:r>
            <a:endParaRPr lang="en-US" sz="1200" dirty="0">
              <a:latin typeface="Times New Roman" panose="02020603050405020304" pitchFamily="18" charset="0"/>
              <a:cs typeface="Times New Roman" panose="02020603050405020304" pitchFamily="18" charset="0"/>
            </a:endParaRPr>
          </a:p>
          <a:p>
            <a:pPr marL="163592" indent="0">
              <a:buNone/>
            </a:pPr>
            <a:endParaRPr lang="en-US" sz="1200" i="1" dirty="0">
              <a:latin typeface="Times New Roman" panose="02020603050405020304" pitchFamily="18" charset="0"/>
              <a:cs typeface="Times New Roman" panose="02020603050405020304" pitchFamily="18" charset="0"/>
            </a:endParaRPr>
          </a:p>
          <a:p>
            <a:pPr marL="163592" indent="0">
              <a:buNone/>
            </a:pPr>
            <a:r>
              <a:rPr lang="en-US" sz="1200" i="1" dirty="0">
                <a:latin typeface="Times New Roman" panose="02020603050405020304" pitchFamily="18" charset="0"/>
                <a:cs typeface="Times New Roman" panose="02020603050405020304" pitchFamily="18" charset="0"/>
              </a:rPr>
              <a:t>Discussion Points:</a:t>
            </a:r>
          </a:p>
          <a:p>
            <a:pPr marL="163592" indent="0">
              <a:buNone/>
            </a:pPr>
            <a:r>
              <a:rPr lang="en-US" sz="1200" dirty="0">
                <a:latin typeface="Times New Roman" panose="02020603050405020304" pitchFamily="18" charset="0"/>
                <a:cs typeface="Times New Roman" panose="02020603050405020304" pitchFamily="18" charset="0"/>
              </a:rPr>
              <a:t>Before we place ourselves on the Leadership hierarchy let’s look at each level. </a:t>
            </a:r>
          </a:p>
          <a:p>
            <a:pPr marL="163592" indent="0">
              <a:buNone/>
            </a:pPr>
            <a:r>
              <a:rPr lang="en-US" sz="1200" dirty="0">
                <a:latin typeface="Times New Roman" panose="02020603050405020304" pitchFamily="18" charset="0"/>
                <a:cs typeface="Times New Roman" panose="02020603050405020304" pitchFamily="18" charset="0"/>
              </a:rPr>
              <a:t>101 - Think about someone you consider to be a Level 5 leader. What are some examples of the things he/she does that make them a Level 5 leader?</a:t>
            </a:r>
          </a:p>
          <a:p>
            <a:pPr marL="163592" indent="0">
              <a:buNone/>
            </a:pPr>
            <a:r>
              <a:rPr lang="en-US" sz="1200" dirty="0">
                <a:latin typeface="Times New Roman" panose="02020603050405020304" pitchFamily="18" charset="0"/>
                <a:cs typeface="Times New Roman" panose="02020603050405020304" pitchFamily="18" charset="0"/>
              </a:rPr>
              <a:t>201 – Let’s examine each level. Notice that Collin’s model is a ladder, something leaders can climb to reach the highest level. It provides a way to monitor continuous improvement. Think about the employees in your school/department and where they fall within this hierarchy. Use examples to support your thinking. What would they need to do to become a level 5 leader? Be specific and use examples.</a:t>
            </a:r>
          </a:p>
          <a:p>
            <a:pPr marL="163592" indent="0">
              <a:buNone/>
            </a:pPr>
            <a:r>
              <a:rPr lang="en-US" sz="1200" dirty="0">
                <a:latin typeface="Times New Roman" panose="02020603050405020304" pitchFamily="18" charset="0"/>
                <a:cs typeface="Times New Roman" panose="02020603050405020304" pitchFamily="18" charset="0"/>
              </a:rPr>
              <a:t>301 - Now, think about yourself as a leader. Where would you place yourself and why? What do you need to accomplish to rate yourself as a Level 5 leader? If it is a safe environment, you may share with members of the triad (facilitator’s choice). If not, ask participants to individually record their answers and share with a trusted mentor for feedback. </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As triads complete their conversations ask them to share their answers.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8</a:t>
            </a:fld>
            <a:endParaRPr lang="en-US" dirty="0"/>
          </a:p>
        </p:txBody>
      </p:sp>
    </p:spTree>
    <p:extLst>
      <p:ext uri="{BB962C8B-B14F-4D97-AF65-F5344CB8AC3E}">
        <p14:creationId xmlns:p14="http://schemas.microsoft.com/office/powerpoint/2010/main" val="351860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12/22/23</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III</a:t>
            </a:r>
          </a:p>
        </p:txBody>
      </p:sp>
    </p:spTree>
    <p:extLst>
      <p:ext uri="{BB962C8B-B14F-4D97-AF65-F5344CB8AC3E}">
        <p14:creationId xmlns:p14="http://schemas.microsoft.com/office/powerpoint/2010/main" val="226941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8BF1-7AEB-4B45-816B-490851F73AAB}"/>
              </a:ext>
            </a:extLst>
          </p:cNvPr>
          <p:cNvSpPr>
            <a:spLocks noGrp="1"/>
          </p:cNvSpPr>
          <p:nvPr>
            <p:ph type="title"/>
          </p:nvPr>
        </p:nvSpPr>
        <p:spPr>
          <a:xfrm>
            <a:off x="265678" y="531244"/>
            <a:ext cx="2047811" cy="3709502"/>
          </a:xfrm>
        </p:spPr>
        <p:txBody>
          <a:bodyPr vert="horz" lIns="68580" tIns="34290" rIns="68580" bIns="34290" rtlCol="0" anchor="ctr">
            <a:normAutofit fontScale="90000"/>
          </a:bodyPr>
          <a:lstStyle/>
          <a:p>
            <a:pPr algn="ctr">
              <a:lnSpc>
                <a:spcPct val="90000"/>
              </a:lnSpc>
            </a:pPr>
            <a:br>
              <a:rPr lang="en-US" sz="1350" dirty="0">
                <a:solidFill>
                  <a:srgbClr val="FFFFFF"/>
                </a:solidFill>
              </a:rPr>
            </a:br>
            <a:r>
              <a:rPr lang="en-US" sz="1350" dirty="0">
                <a:solidFill>
                  <a:srgbClr val="FFFFFF"/>
                </a:solidFill>
              </a:rPr>
              <a:t> </a:t>
            </a: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r>
              <a:rPr lang="en-US" sz="3000" dirty="0"/>
              <a:t>Chapter 3</a:t>
            </a:r>
            <a:br>
              <a:rPr lang="en-US" sz="3000" dirty="0"/>
            </a:br>
            <a:r>
              <a:rPr lang="en-US" sz="3000" dirty="0"/>
              <a:t>Summary</a:t>
            </a: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br>
              <a:rPr lang="en-US" sz="1350" dirty="0">
                <a:solidFill>
                  <a:srgbClr val="FFFFFF"/>
                </a:solidFill>
              </a:rPr>
            </a:br>
            <a:endParaRPr lang="en-US" sz="1350" i="1" dirty="0">
              <a:solidFill>
                <a:srgbClr val="FFFFFF"/>
              </a:solidFill>
            </a:endParaRPr>
          </a:p>
        </p:txBody>
      </p:sp>
      <p:sp>
        <p:nvSpPr>
          <p:cNvPr id="3" name="Content Placeholder 2">
            <a:extLst>
              <a:ext uri="{FF2B5EF4-FFF2-40B4-BE49-F238E27FC236}">
                <a16:creationId xmlns:a16="http://schemas.microsoft.com/office/drawing/2014/main" id="{B90291D3-CF25-B66D-9B57-E48CC34CE024}"/>
              </a:ext>
            </a:extLst>
          </p:cNvPr>
          <p:cNvSpPr>
            <a:spLocks noGrp="1"/>
          </p:cNvSpPr>
          <p:nvPr>
            <p:ph idx="1"/>
          </p:nvPr>
        </p:nvSpPr>
        <p:spPr>
          <a:xfrm>
            <a:off x="2584527" y="153189"/>
            <a:ext cx="6293795" cy="4662026"/>
          </a:xfrm>
        </p:spPr>
        <p:txBody>
          <a:bodyPr anchor="ctr">
            <a:normAutofit lnSpcReduction="10000"/>
          </a:bodyPr>
          <a:lstStyle/>
          <a:p>
            <a:pPr algn="ctr">
              <a:lnSpc>
                <a:spcPct val="90000"/>
              </a:lnSpc>
              <a:buClr>
                <a:srgbClr val="004990"/>
              </a:buClr>
            </a:pPr>
            <a:r>
              <a:rPr lang="en-US" sz="1600" b="1" i="1" dirty="0">
                <a:ea typeface="Calibri" panose="020F0502020204030204" pitchFamily="34" charset="0"/>
                <a:cs typeface="Times New Roman" panose="02020603050405020304" pitchFamily="18" charset="0"/>
              </a:rPr>
              <a:t>Good-to-great leaders begin by first getting the right people on the bus. </a:t>
            </a:r>
          </a:p>
          <a:p>
            <a:pPr>
              <a:lnSpc>
                <a:spcPct val="90000"/>
              </a:lnSpc>
              <a:buClr>
                <a:srgbClr val="004990"/>
              </a:buClr>
            </a:pPr>
            <a:r>
              <a:rPr lang="en-US" sz="1425" dirty="0">
                <a:ea typeface="Calibri" panose="020F0502020204030204" pitchFamily="34" charset="0"/>
                <a:cs typeface="Times New Roman" panose="02020603050405020304" pitchFamily="18" charset="0"/>
              </a:rPr>
              <a:t> </a:t>
            </a:r>
          </a:p>
          <a:p>
            <a:pPr>
              <a:lnSpc>
                <a:spcPct val="90000"/>
              </a:lnSpc>
              <a:buClr>
                <a:srgbClr val="004990"/>
              </a:buClr>
            </a:pPr>
            <a:r>
              <a:rPr lang="en-US" sz="1425" b="1" dirty="0">
                <a:ea typeface="Calibri" panose="020F0502020204030204" pitchFamily="34" charset="0"/>
                <a:cs typeface="Times New Roman" panose="02020603050405020304" pitchFamily="18" charset="0"/>
              </a:rPr>
              <a:t>The “who” question is answered before “what” decisions are made… </a:t>
            </a:r>
          </a:p>
          <a:p>
            <a:pPr>
              <a:lnSpc>
                <a:spcPct val="90000"/>
              </a:lnSpc>
              <a:buClr>
                <a:srgbClr val="004990"/>
              </a:buClr>
            </a:pPr>
            <a:r>
              <a:rPr lang="en-US" sz="1425" dirty="0">
                <a:ea typeface="Calibri" panose="020F0502020204030204" pitchFamily="34" charset="0"/>
                <a:cs typeface="Times New Roman" panose="02020603050405020304" pitchFamily="18" charset="0"/>
              </a:rPr>
              <a:t>before vision, </a:t>
            </a:r>
          </a:p>
          <a:p>
            <a:pPr>
              <a:lnSpc>
                <a:spcPct val="90000"/>
              </a:lnSpc>
              <a:buClr>
                <a:srgbClr val="004990"/>
              </a:buClr>
            </a:pPr>
            <a:r>
              <a:rPr lang="en-US" sz="1425" dirty="0">
                <a:ea typeface="Calibri" panose="020F0502020204030204" pitchFamily="34" charset="0"/>
                <a:cs typeface="Times New Roman" panose="02020603050405020304" pitchFamily="18" charset="0"/>
              </a:rPr>
              <a:t>before strategy, </a:t>
            </a:r>
          </a:p>
          <a:p>
            <a:pPr>
              <a:lnSpc>
                <a:spcPct val="90000"/>
              </a:lnSpc>
              <a:buClr>
                <a:srgbClr val="004990"/>
              </a:buClr>
            </a:pPr>
            <a:r>
              <a:rPr lang="en-US" sz="1425" dirty="0">
                <a:ea typeface="Calibri" panose="020F0502020204030204" pitchFamily="34" charset="0"/>
                <a:cs typeface="Times New Roman" panose="02020603050405020304" pitchFamily="18" charset="0"/>
              </a:rPr>
              <a:t>before organizational structure, </a:t>
            </a:r>
          </a:p>
          <a:p>
            <a:pPr>
              <a:lnSpc>
                <a:spcPct val="90000"/>
              </a:lnSpc>
              <a:buClr>
                <a:srgbClr val="004990"/>
              </a:buClr>
            </a:pPr>
            <a:r>
              <a:rPr lang="en-US" sz="1425" dirty="0">
                <a:ea typeface="Calibri" panose="020F0502020204030204" pitchFamily="34" charset="0"/>
                <a:cs typeface="Times New Roman" panose="02020603050405020304" pitchFamily="18" charset="0"/>
              </a:rPr>
              <a:t>before tactics.</a:t>
            </a:r>
          </a:p>
          <a:p>
            <a:pPr>
              <a:lnSpc>
                <a:spcPct val="90000"/>
              </a:lnSpc>
              <a:buClr>
                <a:srgbClr val="004990"/>
              </a:buClr>
            </a:pPr>
            <a:r>
              <a:rPr lang="en-US" sz="1425" dirty="0">
                <a:ea typeface="Calibri" panose="020F0502020204030204" pitchFamily="34" charset="0"/>
                <a:cs typeface="Times New Roman" panose="02020603050405020304" pitchFamily="18" charset="0"/>
              </a:rPr>
              <a:t> </a:t>
            </a:r>
          </a:p>
          <a:p>
            <a:pPr>
              <a:lnSpc>
                <a:spcPct val="90000"/>
              </a:lnSpc>
              <a:buClr>
                <a:srgbClr val="004990"/>
              </a:buClr>
            </a:pPr>
            <a:r>
              <a:rPr lang="en-US" sz="1425" dirty="0">
                <a:ea typeface="Calibri" panose="020F0502020204030204" pitchFamily="34" charset="0"/>
                <a:cs typeface="Times New Roman" panose="02020603050405020304" pitchFamily="18" charset="0"/>
              </a:rPr>
              <a:t>The “failing” comparison companies frequently followed the “genius with a thousand helpers” model. The “genius” leader set the vision and then enlists highly capable “helpers” to make the vision happen. This model fails when the genius departs.</a:t>
            </a:r>
          </a:p>
          <a:p>
            <a:pPr>
              <a:lnSpc>
                <a:spcPct val="90000"/>
              </a:lnSpc>
              <a:buClr>
                <a:srgbClr val="004990"/>
              </a:buClr>
            </a:pPr>
            <a:r>
              <a:rPr lang="en-US" sz="1425" dirty="0">
                <a:ea typeface="Calibri" panose="020F0502020204030204" pitchFamily="34" charset="0"/>
                <a:cs typeface="Times New Roman" panose="02020603050405020304" pitchFamily="18" charset="0"/>
              </a:rPr>
              <a:t> </a:t>
            </a:r>
          </a:p>
          <a:p>
            <a:pPr>
              <a:lnSpc>
                <a:spcPct val="90000"/>
              </a:lnSpc>
              <a:buClr>
                <a:srgbClr val="004990"/>
              </a:buClr>
            </a:pPr>
            <a:r>
              <a:rPr lang="en-US" sz="1425" b="1" dirty="0">
                <a:ea typeface="Calibri" panose="020F0502020204030204" pitchFamily="34" charset="0"/>
                <a:cs typeface="Times New Roman" panose="02020603050405020304" pitchFamily="18" charset="0"/>
              </a:rPr>
              <a:t>Good-to-great leaders are rigorous not ruthless in people decisions. </a:t>
            </a:r>
            <a:r>
              <a:rPr lang="en-US" sz="1425" dirty="0">
                <a:ea typeface="Calibri" panose="020F0502020204030204" pitchFamily="34" charset="0"/>
                <a:cs typeface="Times New Roman" panose="02020603050405020304" pitchFamily="18" charset="0"/>
              </a:rPr>
              <a:t>They </a:t>
            </a:r>
            <a:r>
              <a:rPr lang="en-US" sz="1425" b="1" dirty="0">
                <a:ea typeface="Calibri" panose="020F0502020204030204" pitchFamily="34" charset="0"/>
                <a:cs typeface="Times New Roman" panose="02020603050405020304" pitchFamily="18" charset="0"/>
              </a:rPr>
              <a:t>did not use lay-offs and restructuring as the primary means for performance improvement. </a:t>
            </a:r>
            <a:r>
              <a:rPr lang="en-US" sz="1425" dirty="0">
                <a:ea typeface="Calibri" panose="020F0502020204030204" pitchFamily="34" charset="0"/>
                <a:cs typeface="Times New Roman" panose="02020603050405020304" pitchFamily="18" charset="0"/>
              </a:rPr>
              <a:t>Failing comparison companies used lay-offs to a much greater degree.</a:t>
            </a:r>
          </a:p>
          <a:p>
            <a:pPr>
              <a:lnSpc>
                <a:spcPct val="90000"/>
              </a:lnSpc>
              <a:buClr>
                <a:srgbClr val="004990"/>
              </a:buClr>
            </a:pPr>
            <a:r>
              <a:rPr lang="en-US" sz="1425" dirty="0">
                <a:ea typeface="Calibri" panose="020F0502020204030204" pitchFamily="34" charset="0"/>
                <a:cs typeface="Times New Roman" panose="02020603050405020304" pitchFamily="18" charset="0"/>
              </a:rPr>
              <a:t> </a:t>
            </a:r>
          </a:p>
          <a:p>
            <a:pPr>
              <a:lnSpc>
                <a:spcPct val="90000"/>
              </a:lnSpc>
              <a:buClr>
                <a:srgbClr val="004990"/>
              </a:buClr>
            </a:pPr>
            <a:r>
              <a:rPr lang="en-US" sz="1425" dirty="0">
                <a:ea typeface="Calibri" panose="020F0502020204030204" pitchFamily="34" charset="0"/>
                <a:cs typeface="Times New Roman" panose="02020603050405020304" pitchFamily="18" charset="0"/>
              </a:rPr>
              <a:t>Three disciplines for being rigorous in people decisions:</a:t>
            </a:r>
          </a:p>
          <a:p>
            <a:pPr marL="285750" indent="-285750">
              <a:lnSpc>
                <a:spcPct val="90000"/>
              </a:lnSpc>
              <a:buClr>
                <a:srgbClr val="004990"/>
              </a:buClr>
              <a:buFont typeface="Arial" panose="020B0604020202020204" pitchFamily="34" charset="0"/>
              <a:buChar char="•"/>
            </a:pPr>
            <a:r>
              <a:rPr lang="en-US" sz="1425" b="1" dirty="0">
                <a:ea typeface="Calibri" panose="020F0502020204030204" pitchFamily="34" charset="0"/>
                <a:cs typeface="Times New Roman" panose="02020603050405020304" pitchFamily="18" charset="0"/>
              </a:rPr>
              <a:t>When in doubt, don’t hire – keep looking. </a:t>
            </a:r>
          </a:p>
          <a:p>
            <a:pPr marL="285750" indent="-285750">
              <a:lnSpc>
                <a:spcPct val="90000"/>
              </a:lnSpc>
              <a:buClr>
                <a:srgbClr val="004990"/>
              </a:buClr>
              <a:buFont typeface="Arial" panose="020B0604020202020204" pitchFamily="34" charset="0"/>
              <a:buChar char="•"/>
            </a:pPr>
            <a:r>
              <a:rPr lang="en-US" sz="1425" b="1" dirty="0">
                <a:ea typeface="Calibri" panose="020F0502020204030204" pitchFamily="34" charset="0"/>
                <a:cs typeface="Times New Roman" panose="02020603050405020304" pitchFamily="18" charset="0"/>
              </a:rPr>
              <a:t>When you know you need to make a people change, act. But first, make sure its not just a matter of them being in the wrong seat.</a:t>
            </a:r>
          </a:p>
          <a:p>
            <a:pPr marL="285750" indent="-285750">
              <a:lnSpc>
                <a:spcPct val="90000"/>
              </a:lnSpc>
              <a:buClr>
                <a:srgbClr val="004990"/>
              </a:buClr>
              <a:buFont typeface="Arial" panose="020B0604020202020204" pitchFamily="34" charset="0"/>
              <a:buChar char="•"/>
            </a:pPr>
            <a:r>
              <a:rPr lang="en-US" sz="1425" b="1" dirty="0">
                <a:ea typeface="Calibri" panose="020F0502020204030204" pitchFamily="34" charset="0"/>
                <a:cs typeface="Times New Roman" panose="02020603050405020304" pitchFamily="18" charset="0"/>
              </a:rPr>
              <a:t>Put your best people on your biggest opportunities, not your biggest problems.</a:t>
            </a:r>
          </a:p>
          <a:p>
            <a:pPr>
              <a:lnSpc>
                <a:spcPct val="90000"/>
              </a:lnSpc>
              <a:buClr>
                <a:srgbClr val="004990"/>
              </a:buClr>
            </a:pPr>
            <a:endParaRPr lang="en-US" sz="1425" dirty="0">
              <a:ea typeface="Calibri" panose="020F0502020204030204" pitchFamily="34" charset="0"/>
              <a:cs typeface="Times New Roman" panose="02020603050405020304" pitchFamily="18" charset="0"/>
            </a:endParaRPr>
          </a:p>
          <a:p>
            <a:pPr>
              <a:lnSpc>
                <a:spcPct val="90000"/>
              </a:lnSpc>
              <a:buClr>
                <a:srgbClr val="004990"/>
              </a:buClr>
            </a:pPr>
            <a:r>
              <a:rPr lang="en-US" sz="1425" b="1" dirty="0">
                <a:ea typeface="Calibri" panose="020F0502020204030204" pitchFamily="34" charset="0"/>
                <a:cs typeface="Times New Roman" panose="02020603050405020304" pitchFamily="18" charset="0"/>
              </a:rPr>
              <a:t>Good-to-great management teams </a:t>
            </a:r>
            <a:r>
              <a:rPr lang="en-US" sz="1425" dirty="0">
                <a:ea typeface="Calibri" panose="020F0502020204030204" pitchFamily="34" charset="0"/>
                <a:cs typeface="Times New Roman" panose="02020603050405020304" pitchFamily="18" charset="0"/>
              </a:rPr>
              <a:t>consist of people who </a:t>
            </a:r>
            <a:r>
              <a:rPr lang="en-US" sz="1425" b="1" dirty="0">
                <a:ea typeface="Calibri" panose="020F0502020204030204" pitchFamily="34" charset="0"/>
                <a:cs typeface="Times New Roman" panose="02020603050405020304" pitchFamily="18" charset="0"/>
              </a:rPr>
              <a:t>debate vigorously </a:t>
            </a:r>
            <a:r>
              <a:rPr lang="en-US" sz="1425" dirty="0">
                <a:ea typeface="Calibri" panose="020F0502020204030204" pitchFamily="34" charset="0"/>
                <a:cs typeface="Times New Roman" panose="02020603050405020304" pitchFamily="18" charset="0"/>
              </a:rPr>
              <a:t>to get the best answers. </a:t>
            </a:r>
            <a:r>
              <a:rPr lang="en-US" sz="1425" b="1" dirty="0">
                <a:ea typeface="Calibri" panose="020F0502020204030204" pitchFamily="34" charset="0"/>
                <a:cs typeface="Times New Roman" panose="02020603050405020304" pitchFamily="18" charset="0"/>
              </a:rPr>
              <a:t>Once debating is done, they unite behind the chosen decision regardless of their own interests.</a:t>
            </a:r>
          </a:p>
          <a:p>
            <a:pPr>
              <a:lnSpc>
                <a:spcPct val="90000"/>
              </a:lnSpc>
              <a:buClr>
                <a:srgbClr val="004990"/>
              </a:buClr>
            </a:pPr>
            <a:endParaRPr lang="en-US" sz="975" dirty="0"/>
          </a:p>
        </p:txBody>
      </p:sp>
      <p:pic>
        <p:nvPicPr>
          <p:cNvPr id="4" name="Picture 3">
            <a:extLst>
              <a:ext uri="{FF2B5EF4-FFF2-40B4-BE49-F238E27FC236}">
                <a16:creationId xmlns:a16="http://schemas.microsoft.com/office/drawing/2014/main" id="{EC1C57D8-3E1B-6DB6-4D01-32A56D3A91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2" r="2095"/>
          <a:stretch/>
        </p:blipFill>
        <p:spPr bwMode="auto">
          <a:xfrm>
            <a:off x="662756" y="453423"/>
            <a:ext cx="1261116" cy="196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94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E2BDC-CCBD-4525-A431-27853F9CD3AF}"/>
              </a:ext>
            </a:extLst>
          </p:cNvPr>
          <p:cNvSpPr>
            <a:spLocks noGrp="1"/>
          </p:cNvSpPr>
          <p:nvPr>
            <p:ph type="title"/>
          </p:nvPr>
        </p:nvSpPr>
        <p:spPr/>
        <p:txBody>
          <a:bodyPr/>
          <a:lstStyle/>
          <a:p>
            <a:r>
              <a:rPr lang="en-US" sz="3200" dirty="0"/>
              <a:t>First Who, Then What</a:t>
            </a:r>
            <a:endParaRPr lang="en-US" dirty="0"/>
          </a:p>
        </p:txBody>
      </p:sp>
      <p:sp>
        <p:nvSpPr>
          <p:cNvPr id="4" name="Text Placeholder 3">
            <a:extLst>
              <a:ext uri="{FF2B5EF4-FFF2-40B4-BE49-F238E27FC236}">
                <a16:creationId xmlns:a16="http://schemas.microsoft.com/office/drawing/2014/main" id="{5B7B22A5-2EA9-25CA-5E85-5C93AEFD95F5}"/>
              </a:ext>
            </a:extLst>
          </p:cNvPr>
          <p:cNvSpPr>
            <a:spLocks noGrp="1"/>
          </p:cNvSpPr>
          <p:nvPr>
            <p:ph type="body" idx="1"/>
          </p:nvPr>
        </p:nvSpPr>
        <p:spPr>
          <a:xfrm>
            <a:off x="332374" y="1146959"/>
            <a:ext cx="7704000" cy="3416400"/>
          </a:xfrm>
        </p:spPr>
        <p:txBody>
          <a:bodyPr/>
          <a:lstStyle/>
          <a:p>
            <a:pPr marL="198120" indent="0">
              <a:buNone/>
            </a:pPr>
            <a:r>
              <a:rPr lang="en-US" sz="2000" b="0" dirty="0"/>
              <a:t>     “Get the right people on the bus,”  is a concept developed in the book </a:t>
            </a:r>
            <a:r>
              <a:rPr lang="en-US" sz="2000" b="0" i="1" u="sng" dirty="0"/>
              <a:t>Good to Great.</a:t>
            </a:r>
            <a:r>
              <a:rPr lang="en-US" sz="2000" b="0" u="sng" dirty="0"/>
              <a:t> </a:t>
            </a:r>
            <a:r>
              <a:rPr lang="en-US" sz="2000" b="0" dirty="0"/>
              <a:t>Those who build </a:t>
            </a:r>
            <a:r>
              <a:rPr lang="en-US" sz="2000" b="1" dirty="0"/>
              <a:t>great organizations make sure they have the right people on the bus and the right people in the key seats before they figure out where to drive the bus</a:t>
            </a:r>
            <a:r>
              <a:rPr lang="en-US" sz="2000" dirty="0"/>
              <a:t>. </a:t>
            </a:r>
            <a:r>
              <a:rPr lang="en-US" sz="2000" b="0" dirty="0"/>
              <a:t>They always think first about who and then about what. </a:t>
            </a:r>
            <a:br>
              <a:rPr lang="en-US" sz="2000" b="0" dirty="0"/>
            </a:br>
            <a:r>
              <a:rPr lang="en-US" sz="2000" b="0" dirty="0"/>
              <a:t>     When facing chaos and uncertainty, and</a:t>
            </a:r>
            <a:r>
              <a:rPr lang="en-US" sz="2000" b="1" dirty="0"/>
              <a:t> you cannot possibly predict what's coming around the corner</a:t>
            </a:r>
            <a:r>
              <a:rPr lang="en-US" sz="2000" b="0" dirty="0"/>
              <a:t>, your best "strategy" is to have a busload of people who can adapt to and perform brilliantly no matter what comes next. </a:t>
            </a:r>
            <a:r>
              <a:rPr lang="en-US" sz="2000" b="1" dirty="0"/>
              <a:t>Great vision without great people is irrelevant</a:t>
            </a:r>
            <a:r>
              <a:rPr lang="en-US" sz="2000" dirty="0"/>
              <a:t>.</a:t>
            </a:r>
          </a:p>
          <a:p>
            <a:pPr marL="198120" indent="0" algn="r">
              <a:buNone/>
            </a:pPr>
            <a:r>
              <a:rPr lang="en-US" sz="2000" i="1" u="sng" dirty="0"/>
              <a:t>Good to Great</a:t>
            </a:r>
            <a:r>
              <a:rPr lang="en-US" sz="2000" dirty="0"/>
              <a:t>, Chapter 3</a:t>
            </a:r>
          </a:p>
        </p:txBody>
      </p:sp>
      <p:pic>
        <p:nvPicPr>
          <p:cNvPr id="5" name="Picture 3">
            <a:extLst>
              <a:ext uri="{FF2B5EF4-FFF2-40B4-BE49-F238E27FC236}">
                <a16:creationId xmlns:a16="http://schemas.microsoft.com/office/drawing/2014/main" id="{4DD80818-ABF4-F54A-7D1C-4C94678455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2" r="2095"/>
          <a:stretch/>
        </p:blipFill>
        <p:spPr bwMode="auto">
          <a:xfrm>
            <a:off x="8153323" y="315791"/>
            <a:ext cx="828922" cy="140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7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5677" y="328039"/>
            <a:ext cx="8151561" cy="977900"/>
          </a:xfrm>
        </p:spPr>
        <p:txBody>
          <a:bodyPr>
            <a:normAutofit fontScale="90000"/>
          </a:bodyPr>
          <a:lstStyle/>
          <a:p>
            <a:pPr>
              <a:lnSpc>
                <a:spcPct val="90000"/>
              </a:lnSpc>
            </a:pPr>
            <a:r>
              <a:rPr lang="en-US" sz="3600" i="1" dirty="0">
                <a:ea typeface="Times New Roman" panose="02020603050405020304" pitchFamily="18" charset="0"/>
              </a:rPr>
              <a:t>You are who you hire…</a:t>
            </a:r>
            <a:br>
              <a:rPr lang="en-US" i="1" dirty="0">
                <a:latin typeface="Times New Roman" panose="02020603050405020304" pitchFamily="18" charset="0"/>
                <a:ea typeface="Times New Roman" panose="02020603050405020304" pitchFamily="18" charset="0"/>
              </a:rPr>
            </a:br>
            <a:endParaRPr lang="en-US" i="1" dirty="0"/>
          </a:p>
        </p:txBody>
      </p:sp>
      <p:sp>
        <p:nvSpPr>
          <p:cNvPr id="9" name="Content Placeholder 8">
            <a:extLst>
              <a:ext uri="{FF2B5EF4-FFF2-40B4-BE49-F238E27FC236}">
                <a16:creationId xmlns:a16="http://schemas.microsoft.com/office/drawing/2014/main" id="{59BAD4ED-81AC-44DA-B28B-1441FE7538E3}"/>
              </a:ext>
            </a:extLst>
          </p:cNvPr>
          <p:cNvSpPr>
            <a:spLocks noGrp="1"/>
          </p:cNvSpPr>
          <p:nvPr>
            <p:ph idx="1"/>
          </p:nvPr>
        </p:nvSpPr>
        <p:spPr>
          <a:xfrm>
            <a:off x="116343" y="754758"/>
            <a:ext cx="8780746" cy="2621487"/>
          </a:xfrm>
        </p:spPr>
        <p:txBody>
          <a:bodyPr>
            <a:normAutofit/>
          </a:bodyPr>
          <a:lstStyle/>
          <a:p>
            <a:endParaRPr lang="en-US" b="1" dirty="0"/>
          </a:p>
          <a:p>
            <a:endParaRPr lang="en-US" dirty="0"/>
          </a:p>
          <a:p>
            <a:endParaRPr lang="en-US" dirty="0"/>
          </a:p>
        </p:txBody>
      </p:sp>
      <p:sp>
        <p:nvSpPr>
          <p:cNvPr id="6" name="TextBox 5">
            <a:extLst>
              <a:ext uri="{FF2B5EF4-FFF2-40B4-BE49-F238E27FC236}">
                <a16:creationId xmlns:a16="http://schemas.microsoft.com/office/drawing/2014/main" id="{E6D299F0-92E0-5FE3-9FC8-5D6D52C124F4}"/>
              </a:ext>
            </a:extLst>
          </p:cNvPr>
          <p:cNvSpPr txBox="1"/>
          <p:nvPr/>
        </p:nvSpPr>
        <p:spPr>
          <a:xfrm>
            <a:off x="116343" y="876899"/>
            <a:ext cx="8780746" cy="2862322"/>
          </a:xfrm>
          <a:prstGeom prst="rect">
            <a:avLst/>
          </a:prstGeom>
          <a:noFill/>
        </p:spPr>
        <p:txBody>
          <a:bodyPr wrap="square">
            <a:spAutoFit/>
          </a:bodyPr>
          <a:lstStyle/>
          <a:p>
            <a:pPr marL="342900" indent="-342900">
              <a:buClr>
                <a:srgbClr val="004990"/>
              </a:buClr>
              <a:buFont typeface="+mj-lt"/>
              <a:buAutoNum type="arabicPeriod"/>
            </a:pPr>
            <a:r>
              <a:rPr lang="en-US" sz="1800" dirty="0">
                <a:solidFill>
                  <a:srgbClr val="004990"/>
                </a:solidFill>
                <a:latin typeface="+mn-lt"/>
              </a:rPr>
              <a:t>How might you tell if someone is the right hire for Clovis Unified? </a:t>
            </a:r>
          </a:p>
          <a:p>
            <a:pPr marL="342900" indent="-342900">
              <a:buClr>
                <a:srgbClr val="004990"/>
              </a:buClr>
              <a:buFont typeface="+mj-lt"/>
              <a:buAutoNum type="arabicPeriod"/>
            </a:pPr>
            <a:r>
              <a:rPr lang="en-US" sz="1800" dirty="0">
                <a:solidFill>
                  <a:srgbClr val="004990"/>
                </a:solidFill>
                <a:latin typeface="+mn-lt"/>
              </a:rPr>
              <a:t>How might you tell if someone is struggling because they are not a “fit” for Clovis or possibly the position for which they were hired? They are simply in the wrong seat and not the wrong person on the bus entirely? </a:t>
            </a:r>
          </a:p>
          <a:p>
            <a:pPr marL="342900" indent="-342900">
              <a:buClr>
                <a:srgbClr val="004990"/>
              </a:buClr>
              <a:buFont typeface="+mj-lt"/>
              <a:buAutoNum type="arabicPeriod"/>
            </a:pPr>
            <a:r>
              <a:rPr lang="en-US" sz="1800" dirty="0">
                <a:solidFill>
                  <a:srgbClr val="004990"/>
                </a:solidFill>
                <a:latin typeface="+mn-lt"/>
              </a:rPr>
              <a:t>Think of a case where you had doubts, but you hired anyway. What was the outcome? Why did you make the recommendation, if you had doubts? What do you learn from the situation?</a:t>
            </a:r>
          </a:p>
          <a:p>
            <a:pPr marL="342900" indent="-342900">
              <a:buClr>
                <a:srgbClr val="004990"/>
              </a:buClr>
              <a:buFont typeface="+mj-lt"/>
              <a:buAutoNum type="arabicPeriod"/>
            </a:pPr>
            <a:r>
              <a:rPr lang="en-US" sz="1800" dirty="0">
                <a:solidFill>
                  <a:srgbClr val="004990"/>
                </a:solidFill>
                <a:latin typeface="+mn-lt"/>
              </a:rPr>
              <a:t>If compensation is not the primary driver for the right people on the bus, then what are the primary elements in getting and keeping the right people on the bus? What role does compensation play?</a:t>
            </a:r>
          </a:p>
        </p:txBody>
      </p:sp>
    </p:spTree>
    <p:extLst>
      <p:ext uri="{BB962C8B-B14F-4D97-AF65-F5344CB8AC3E}">
        <p14:creationId xmlns:p14="http://schemas.microsoft.com/office/powerpoint/2010/main" val="42868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8BF1-7AEB-4B45-816B-490851F73AAB}"/>
              </a:ext>
            </a:extLst>
          </p:cNvPr>
          <p:cNvSpPr>
            <a:spLocks noGrp="1"/>
          </p:cNvSpPr>
          <p:nvPr>
            <p:ph type="title"/>
          </p:nvPr>
        </p:nvSpPr>
        <p:spPr>
          <a:xfrm>
            <a:off x="989530" y="570232"/>
            <a:ext cx="7583273" cy="977900"/>
          </a:xfrm>
        </p:spPr>
        <p:txBody>
          <a:bodyPr>
            <a:normAutofit/>
          </a:bodyPr>
          <a:lstStyle/>
          <a:p>
            <a:pPr algn="l">
              <a:lnSpc>
                <a:spcPct val="90000"/>
              </a:lnSpc>
            </a:pPr>
            <a:r>
              <a:rPr lang="en-US" sz="4000" b="1" i="1" dirty="0">
                <a:latin typeface="+mj-lt"/>
              </a:rPr>
              <a:t>Rigorous not Ruthless</a:t>
            </a:r>
            <a:endParaRPr lang="en-US" sz="4000" i="1" dirty="0">
              <a:latin typeface="+mj-lt"/>
            </a:endParaRPr>
          </a:p>
        </p:txBody>
      </p:sp>
      <p:sp>
        <p:nvSpPr>
          <p:cNvPr id="3" name="Content Placeholder 2">
            <a:extLst>
              <a:ext uri="{FF2B5EF4-FFF2-40B4-BE49-F238E27FC236}">
                <a16:creationId xmlns:a16="http://schemas.microsoft.com/office/drawing/2014/main" id="{C796D1E2-CC4B-4158-8580-552450BAD2FF}"/>
              </a:ext>
            </a:extLst>
          </p:cNvPr>
          <p:cNvSpPr>
            <a:spLocks noGrp="1"/>
          </p:cNvSpPr>
          <p:nvPr>
            <p:ph idx="1"/>
          </p:nvPr>
        </p:nvSpPr>
        <p:spPr>
          <a:xfrm>
            <a:off x="989530" y="1548132"/>
            <a:ext cx="7200897" cy="2489202"/>
          </a:xfrm>
        </p:spPr>
        <p:txBody>
          <a:bodyPr>
            <a:normAutofit fontScale="92500" lnSpcReduction="20000"/>
          </a:bodyPr>
          <a:lstStyle/>
          <a:p>
            <a:r>
              <a:rPr lang="en-US" sz="3200" dirty="0">
                <a:latin typeface="+mn-lt"/>
                <a:ea typeface="Calibri" panose="020F0502020204030204" pitchFamily="34" charset="0"/>
                <a:cs typeface="Times New Roman" panose="02020603050405020304" pitchFamily="18" charset="0"/>
              </a:rPr>
              <a:t>Good-to-great leaders are </a:t>
            </a:r>
            <a:r>
              <a:rPr lang="en-US" sz="3200" b="1" dirty="0">
                <a:latin typeface="+mn-lt"/>
                <a:ea typeface="Calibri" panose="020F0502020204030204" pitchFamily="34" charset="0"/>
                <a:cs typeface="Times New Roman" panose="02020603050405020304" pitchFamily="18" charset="0"/>
              </a:rPr>
              <a:t>rigorous not ruthless in people decisions</a:t>
            </a:r>
            <a:r>
              <a:rPr lang="en-US" sz="3200" dirty="0">
                <a:latin typeface="+mn-lt"/>
                <a:ea typeface="Calibri" panose="020F0502020204030204" pitchFamily="34" charset="0"/>
                <a:cs typeface="Times New Roman" panose="02020603050405020304" pitchFamily="18" charset="0"/>
              </a:rPr>
              <a:t>. They </a:t>
            </a:r>
            <a:r>
              <a:rPr lang="en-US" sz="3200" b="1" dirty="0">
                <a:latin typeface="+mn-lt"/>
                <a:ea typeface="Calibri" panose="020F0502020204030204" pitchFamily="34" charset="0"/>
                <a:cs typeface="Times New Roman" panose="02020603050405020304" pitchFamily="18" charset="0"/>
              </a:rPr>
              <a:t>did not use lay-offs </a:t>
            </a:r>
            <a:r>
              <a:rPr lang="en-US" sz="3200" dirty="0">
                <a:latin typeface="+mn-lt"/>
                <a:ea typeface="Calibri" panose="020F0502020204030204" pitchFamily="34" charset="0"/>
                <a:cs typeface="Times New Roman" panose="02020603050405020304" pitchFamily="18" charset="0"/>
              </a:rPr>
              <a:t>and </a:t>
            </a:r>
            <a:r>
              <a:rPr lang="en-US" sz="3200" b="1" dirty="0">
                <a:latin typeface="+mn-lt"/>
                <a:ea typeface="Calibri" panose="020F0502020204030204" pitchFamily="34" charset="0"/>
                <a:cs typeface="Times New Roman" panose="02020603050405020304" pitchFamily="18" charset="0"/>
              </a:rPr>
              <a:t>restructuring</a:t>
            </a:r>
            <a:r>
              <a:rPr lang="en-US" sz="3200" dirty="0">
                <a:latin typeface="+mn-lt"/>
                <a:ea typeface="Calibri" panose="020F0502020204030204" pitchFamily="34" charset="0"/>
                <a:cs typeface="Times New Roman" panose="02020603050405020304" pitchFamily="18" charset="0"/>
              </a:rPr>
              <a:t> as the primary means for performance improvement. Failing comparison companies used lay-offs to a much greater degree.</a:t>
            </a:r>
          </a:p>
          <a:p>
            <a:endParaRPr lang="en-US" dirty="0"/>
          </a:p>
        </p:txBody>
      </p:sp>
      <p:sp>
        <p:nvSpPr>
          <p:cNvPr id="5" name="TextBox 4">
            <a:extLst>
              <a:ext uri="{FF2B5EF4-FFF2-40B4-BE49-F238E27FC236}">
                <a16:creationId xmlns:a16="http://schemas.microsoft.com/office/drawing/2014/main" id="{32705A45-5F93-9B04-E73D-464F52553377}"/>
              </a:ext>
            </a:extLst>
          </p:cNvPr>
          <p:cNvSpPr txBox="1"/>
          <p:nvPr/>
        </p:nvSpPr>
        <p:spPr>
          <a:xfrm>
            <a:off x="3984306" y="4057532"/>
            <a:ext cx="4588497" cy="400110"/>
          </a:xfrm>
          <a:prstGeom prst="rect">
            <a:avLst/>
          </a:prstGeom>
          <a:noFill/>
        </p:spPr>
        <p:txBody>
          <a:bodyPr wrap="square">
            <a:spAutoFit/>
          </a:bodyPr>
          <a:lstStyle/>
          <a:p>
            <a:pPr algn="r"/>
            <a:r>
              <a:rPr lang="en-US" sz="2000" i="1" u="sng" dirty="0">
                <a:solidFill>
                  <a:srgbClr val="004990"/>
                </a:solidFill>
                <a:latin typeface="+mn-lt"/>
              </a:rPr>
              <a:t>Good to Great</a:t>
            </a:r>
            <a:r>
              <a:rPr lang="en-US" sz="2000" dirty="0">
                <a:solidFill>
                  <a:srgbClr val="004990"/>
                </a:solidFill>
                <a:latin typeface="+mn-lt"/>
              </a:rPr>
              <a:t>, p. 63</a:t>
            </a:r>
          </a:p>
        </p:txBody>
      </p:sp>
    </p:spTree>
    <p:extLst>
      <p:ext uri="{BB962C8B-B14F-4D97-AF65-F5344CB8AC3E}">
        <p14:creationId xmlns:p14="http://schemas.microsoft.com/office/powerpoint/2010/main" val="275187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8BF1-7AEB-4B45-816B-490851F73AAB}"/>
              </a:ext>
            </a:extLst>
          </p:cNvPr>
          <p:cNvSpPr>
            <a:spLocks noGrp="1"/>
          </p:cNvSpPr>
          <p:nvPr>
            <p:ph type="title"/>
          </p:nvPr>
        </p:nvSpPr>
        <p:spPr>
          <a:xfrm>
            <a:off x="456010" y="509843"/>
            <a:ext cx="7583273" cy="977900"/>
          </a:xfrm>
        </p:spPr>
        <p:txBody>
          <a:bodyPr>
            <a:normAutofit/>
          </a:bodyPr>
          <a:lstStyle/>
          <a:p>
            <a:pPr algn="l">
              <a:lnSpc>
                <a:spcPct val="90000"/>
              </a:lnSpc>
            </a:pPr>
            <a:br>
              <a:rPr lang="en-US" sz="3075" i="1" dirty="0"/>
            </a:br>
            <a:endParaRPr lang="en-US" sz="2700" i="1" dirty="0"/>
          </a:p>
        </p:txBody>
      </p:sp>
      <p:sp>
        <p:nvSpPr>
          <p:cNvPr id="3" name="Content Placeholder 2">
            <a:extLst>
              <a:ext uri="{FF2B5EF4-FFF2-40B4-BE49-F238E27FC236}">
                <a16:creationId xmlns:a16="http://schemas.microsoft.com/office/drawing/2014/main" id="{C796D1E2-CC4B-4158-8580-552450BAD2FF}"/>
              </a:ext>
            </a:extLst>
          </p:cNvPr>
          <p:cNvSpPr>
            <a:spLocks noGrp="1"/>
          </p:cNvSpPr>
          <p:nvPr>
            <p:ph idx="1"/>
          </p:nvPr>
        </p:nvSpPr>
        <p:spPr>
          <a:xfrm>
            <a:off x="268882" y="1424688"/>
            <a:ext cx="8606235" cy="3009849"/>
          </a:xfrm>
        </p:spPr>
        <p:txBody>
          <a:bodyPr>
            <a:normAutofit/>
          </a:bodyPr>
          <a:lstStyle/>
          <a:p>
            <a:pPr marL="457200" indent="-457200">
              <a:buClr>
                <a:srgbClr val="004990"/>
              </a:buClr>
              <a:buSzPct val="80000"/>
              <a:buFont typeface="Wingdings" panose="05000000000000000000" pitchFamily="2" charset="2"/>
              <a:buChar char="v"/>
            </a:pPr>
            <a:r>
              <a:rPr lang="en-US" sz="2800" dirty="0"/>
              <a:t>When in doubt – don’t hire. </a:t>
            </a:r>
            <a:r>
              <a:rPr lang="en-US" sz="2800" b="1" dirty="0"/>
              <a:t>Keep looking</a:t>
            </a:r>
            <a:r>
              <a:rPr lang="en-US" sz="2800" dirty="0"/>
              <a:t>.</a:t>
            </a:r>
          </a:p>
          <a:p>
            <a:pPr marL="457200" indent="-457200">
              <a:buClr>
                <a:srgbClr val="004990"/>
              </a:buClr>
              <a:buSzPct val="80000"/>
              <a:buFont typeface="Wingdings" panose="05000000000000000000" pitchFamily="2" charset="2"/>
              <a:buChar char="v"/>
            </a:pPr>
            <a:r>
              <a:rPr lang="en-US" sz="2800" dirty="0"/>
              <a:t>When you know you need to make a people change, </a:t>
            </a:r>
            <a:r>
              <a:rPr lang="en-US" sz="2800" b="1" dirty="0"/>
              <a:t>act.</a:t>
            </a:r>
          </a:p>
          <a:p>
            <a:pPr marL="457200" indent="-457200">
              <a:buClr>
                <a:srgbClr val="004990"/>
              </a:buClr>
              <a:buSzPct val="80000"/>
              <a:buFont typeface="Wingdings" panose="05000000000000000000" pitchFamily="2" charset="2"/>
              <a:buChar char="v"/>
            </a:pPr>
            <a:r>
              <a:rPr lang="en-US" sz="2800" dirty="0"/>
              <a:t>Put your </a:t>
            </a:r>
            <a:r>
              <a:rPr lang="en-US" sz="2800" b="1" dirty="0"/>
              <a:t>best people on your biggest opportunities</a:t>
            </a:r>
            <a:r>
              <a:rPr lang="en-US" sz="2800" dirty="0"/>
              <a:t>, not your biggest problems.</a:t>
            </a:r>
          </a:p>
          <a:p>
            <a:pPr algn="r">
              <a:buClr>
                <a:srgbClr val="004990"/>
              </a:buClr>
            </a:pPr>
            <a:r>
              <a:rPr lang="en-US" i="1" u="sng" dirty="0"/>
              <a:t>Good to Great</a:t>
            </a:r>
            <a:r>
              <a:rPr lang="en-US" dirty="0"/>
              <a:t>, p. 63</a:t>
            </a:r>
          </a:p>
        </p:txBody>
      </p:sp>
      <p:sp>
        <p:nvSpPr>
          <p:cNvPr id="5" name="TextBox 4">
            <a:extLst>
              <a:ext uri="{FF2B5EF4-FFF2-40B4-BE49-F238E27FC236}">
                <a16:creationId xmlns:a16="http://schemas.microsoft.com/office/drawing/2014/main" id="{DA522F6B-A95C-3958-5006-6F76EEEECF57}"/>
              </a:ext>
            </a:extLst>
          </p:cNvPr>
          <p:cNvSpPr txBox="1"/>
          <p:nvPr/>
        </p:nvSpPr>
        <p:spPr>
          <a:xfrm>
            <a:off x="828604" y="444795"/>
            <a:ext cx="7914968" cy="707886"/>
          </a:xfrm>
          <a:prstGeom prst="rect">
            <a:avLst/>
          </a:prstGeom>
          <a:noFill/>
        </p:spPr>
        <p:txBody>
          <a:bodyPr wrap="square">
            <a:spAutoFit/>
          </a:bodyPr>
          <a:lstStyle/>
          <a:p>
            <a:r>
              <a:rPr lang="en-US" sz="4000" b="1" dirty="0">
                <a:solidFill>
                  <a:srgbClr val="004990"/>
                </a:solidFill>
                <a:latin typeface="Garamond" panose="02020404030301010803" pitchFamily="18" charset="0"/>
              </a:rPr>
              <a:t>“Be rigorous in people decisions.”</a:t>
            </a:r>
          </a:p>
        </p:txBody>
      </p:sp>
    </p:spTree>
    <p:extLst>
      <p:ext uri="{BB962C8B-B14F-4D97-AF65-F5344CB8AC3E}">
        <p14:creationId xmlns:p14="http://schemas.microsoft.com/office/powerpoint/2010/main" val="45428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8BF1-7AEB-4B45-816B-490851F73AAB}"/>
              </a:ext>
            </a:extLst>
          </p:cNvPr>
          <p:cNvSpPr>
            <a:spLocks noGrp="1"/>
          </p:cNvSpPr>
          <p:nvPr>
            <p:ph type="title"/>
          </p:nvPr>
        </p:nvSpPr>
        <p:spPr>
          <a:xfrm>
            <a:off x="456010" y="509843"/>
            <a:ext cx="7583273" cy="977900"/>
          </a:xfrm>
        </p:spPr>
        <p:txBody>
          <a:bodyPr>
            <a:normAutofit/>
          </a:bodyPr>
          <a:lstStyle/>
          <a:p>
            <a:pPr algn="l">
              <a:lnSpc>
                <a:spcPct val="90000"/>
              </a:lnSpc>
            </a:pPr>
            <a:br>
              <a:rPr lang="en-US" sz="3075" i="1" dirty="0"/>
            </a:br>
            <a:endParaRPr lang="en-US" sz="2700" i="1" dirty="0"/>
          </a:p>
        </p:txBody>
      </p:sp>
      <p:sp>
        <p:nvSpPr>
          <p:cNvPr id="3" name="Content Placeholder 2">
            <a:extLst>
              <a:ext uri="{FF2B5EF4-FFF2-40B4-BE49-F238E27FC236}">
                <a16:creationId xmlns:a16="http://schemas.microsoft.com/office/drawing/2014/main" id="{C796D1E2-CC4B-4158-8580-552450BAD2FF}"/>
              </a:ext>
            </a:extLst>
          </p:cNvPr>
          <p:cNvSpPr>
            <a:spLocks noGrp="1"/>
          </p:cNvSpPr>
          <p:nvPr>
            <p:ph idx="1"/>
          </p:nvPr>
        </p:nvSpPr>
        <p:spPr>
          <a:xfrm>
            <a:off x="838386" y="1360941"/>
            <a:ext cx="7200897" cy="2747596"/>
          </a:xfrm>
        </p:spPr>
        <p:txBody>
          <a:bodyPr>
            <a:noAutofit/>
          </a:bodyPr>
          <a:lstStyle/>
          <a:p>
            <a:r>
              <a:rPr lang="en-US" sz="3200" dirty="0">
                <a:latin typeface="+mn-lt"/>
                <a:ea typeface="Calibri" panose="020F0502020204030204" pitchFamily="34" charset="0"/>
                <a:cs typeface="Times New Roman" panose="02020603050405020304" pitchFamily="18" charset="0"/>
              </a:rPr>
              <a:t>Good-to-great management teams consist of people who </a:t>
            </a:r>
            <a:r>
              <a:rPr lang="en-US" sz="3200" b="1" dirty="0">
                <a:latin typeface="+mn-lt"/>
                <a:ea typeface="Calibri" panose="020F0502020204030204" pitchFamily="34" charset="0"/>
                <a:cs typeface="Times New Roman" panose="02020603050405020304" pitchFamily="18" charset="0"/>
              </a:rPr>
              <a:t>debate vigorously to get the best answers</a:t>
            </a:r>
            <a:r>
              <a:rPr lang="en-US" sz="3200" dirty="0">
                <a:latin typeface="+mn-lt"/>
                <a:ea typeface="Calibri" panose="020F0502020204030204" pitchFamily="34" charset="0"/>
                <a:cs typeface="Times New Roman" panose="02020603050405020304" pitchFamily="18" charset="0"/>
              </a:rPr>
              <a:t>. Once debating is done, they </a:t>
            </a:r>
            <a:r>
              <a:rPr lang="en-US" sz="3200" b="1" dirty="0">
                <a:latin typeface="+mn-lt"/>
                <a:ea typeface="Calibri" panose="020F0502020204030204" pitchFamily="34" charset="0"/>
                <a:cs typeface="Times New Roman" panose="02020603050405020304" pitchFamily="18" charset="0"/>
              </a:rPr>
              <a:t>unite behind the chosen decision </a:t>
            </a:r>
            <a:r>
              <a:rPr lang="en-US" sz="3200" dirty="0">
                <a:latin typeface="+mn-lt"/>
                <a:ea typeface="Calibri" panose="020F0502020204030204" pitchFamily="34" charset="0"/>
                <a:cs typeface="Times New Roman" panose="02020603050405020304" pitchFamily="18" charset="0"/>
              </a:rPr>
              <a:t>regardless of their own interests.</a:t>
            </a:r>
          </a:p>
          <a:p>
            <a:pPr algn="r"/>
            <a:r>
              <a:rPr lang="en-US" sz="2000" i="1" u="sng" dirty="0">
                <a:latin typeface="+mn-lt"/>
                <a:ea typeface="Calibri" panose="020F0502020204030204" pitchFamily="34" charset="0"/>
                <a:cs typeface="Times New Roman" panose="02020603050405020304" pitchFamily="18" charset="0"/>
              </a:rPr>
              <a:t>Good to Great</a:t>
            </a:r>
            <a:r>
              <a:rPr lang="en-US" sz="2000" dirty="0">
                <a:latin typeface="+mn-lt"/>
                <a:ea typeface="Calibri" panose="020F0502020204030204" pitchFamily="34" charset="0"/>
                <a:cs typeface="Times New Roman" panose="02020603050405020304" pitchFamily="18" charset="0"/>
              </a:rPr>
              <a:t>, p. 63</a:t>
            </a:r>
          </a:p>
          <a:p>
            <a:endParaRPr lang="en-US" sz="3200" dirty="0">
              <a:latin typeface="+mn-lt"/>
            </a:endParaRPr>
          </a:p>
        </p:txBody>
      </p:sp>
      <p:sp>
        <p:nvSpPr>
          <p:cNvPr id="5" name="TextBox 4">
            <a:extLst>
              <a:ext uri="{FF2B5EF4-FFF2-40B4-BE49-F238E27FC236}">
                <a16:creationId xmlns:a16="http://schemas.microsoft.com/office/drawing/2014/main" id="{DA522F6B-A95C-3958-5006-6F76EEEECF57}"/>
              </a:ext>
            </a:extLst>
          </p:cNvPr>
          <p:cNvSpPr txBox="1"/>
          <p:nvPr/>
        </p:nvSpPr>
        <p:spPr>
          <a:xfrm>
            <a:off x="543692" y="472080"/>
            <a:ext cx="8349787" cy="553998"/>
          </a:xfrm>
          <a:prstGeom prst="rect">
            <a:avLst/>
          </a:prstGeom>
          <a:noFill/>
        </p:spPr>
        <p:txBody>
          <a:bodyPr wrap="square">
            <a:spAutoFit/>
          </a:bodyPr>
          <a:lstStyle/>
          <a:p>
            <a:r>
              <a:rPr lang="en-US" sz="3000" b="1" i="1" dirty="0">
                <a:solidFill>
                  <a:srgbClr val="004990"/>
                </a:solidFill>
                <a:latin typeface="+mj-lt"/>
              </a:rPr>
              <a:t>Debate rigorously…</a:t>
            </a:r>
            <a:endParaRPr lang="en-US" sz="3000" dirty="0">
              <a:solidFill>
                <a:srgbClr val="004990"/>
              </a:solidFill>
              <a:latin typeface="+mj-lt"/>
            </a:endParaRPr>
          </a:p>
        </p:txBody>
      </p:sp>
    </p:spTree>
    <p:extLst>
      <p:ext uri="{BB962C8B-B14F-4D97-AF65-F5344CB8AC3E}">
        <p14:creationId xmlns:p14="http://schemas.microsoft.com/office/powerpoint/2010/main" val="246787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esign&#10;&#10;Description automatically generated">
            <a:extLst>
              <a:ext uri="{FF2B5EF4-FFF2-40B4-BE49-F238E27FC236}">
                <a16:creationId xmlns:a16="http://schemas.microsoft.com/office/drawing/2014/main" id="{F178DA0D-156D-F817-C460-10F0972F3CF2}"/>
              </a:ext>
            </a:extLst>
          </p:cNvPr>
          <p:cNvPicPr>
            <a:picLocks noChangeAspect="1"/>
          </p:cNvPicPr>
          <p:nvPr/>
        </p:nvPicPr>
        <p:blipFill>
          <a:blip r:embed="rId3"/>
          <a:stretch>
            <a:fillRect/>
          </a:stretch>
        </p:blipFill>
        <p:spPr>
          <a:xfrm>
            <a:off x="2150691" y="268887"/>
            <a:ext cx="4842618" cy="4245963"/>
          </a:xfrm>
          <a:prstGeom prst="rect">
            <a:avLst/>
          </a:prstGeom>
        </p:spPr>
      </p:pic>
      <p:sp>
        <p:nvSpPr>
          <p:cNvPr id="4" name="TextBox 3">
            <a:extLst>
              <a:ext uri="{FF2B5EF4-FFF2-40B4-BE49-F238E27FC236}">
                <a16:creationId xmlns:a16="http://schemas.microsoft.com/office/drawing/2014/main" id="{47A0A0B8-3938-5AE9-D512-88F32B2C2C93}"/>
              </a:ext>
            </a:extLst>
          </p:cNvPr>
          <p:cNvSpPr txBox="1"/>
          <p:nvPr/>
        </p:nvSpPr>
        <p:spPr>
          <a:xfrm>
            <a:off x="6762649" y="4207073"/>
            <a:ext cx="2063158" cy="307777"/>
          </a:xfrm>
          <a:prstGeom prst="rect">
            <a:avLst/>
          </a:prstGeom>
          <a:noFill/>
        </p:spPr>
        <p:txBody>
          <a:bodyPr wrap="square">
            <a:spAutoFit/>
          </a:bodyPr>
          <a:lstStyle/>
          <a:p>
            <a:pPr marL="158750" indent="0" algn="r">
              <a:buNone/>
            </a:pPr>
            <a:r>
              <a:rPr lang="en-US" i="1" u="sng" dirty="0">
                <a:solidFill>
                  <a:srgbClr val="004990"/>
                </a:solidFill>
                <a:latin typeface="Times New Roman" panose="02020603050405020304" pitchFamily="18" charset="0"/>
                <a:cs typeface="Times New Roman" panose="02020603050405020304" pitchFamily="18" charset="0"/>
              </a:rPr>
              <a:t>Good to Great</a:t>
            </a:r>
            <a:r>
              <a:rPr lang="en-US" dirty="0">
                <a:solidFill>
                  <a:srgbClr val="004990"/>
                </a:solidFill>
                <a:latin typeface="Times New Roman" panose="02020603050405020304" pitchFamily="18" charset="0"/>
                <a:cs typeface="Times New Roman" panose="02020603050405020304" pitchFamily="18" charset="0"/>
              </a:rPr>
              <a:t>, p.20</a:t>
            </a:r>
          </a:p>
        </p:txBody>
      </p:sp>
    </p:spTree>
    <p:extLst>
      <p:ext uri="{BB962C8B-B14F-4D97-AF65-F5344CB8AC3E}">
        <p14:creationId xmlns:p14="http://schemas.microsoft.com/office/powerpoint/2010/main" val="424415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3471</TotalTime>
  <Words>2505</Words>
  <Application>Microsoft Macintosh PowerPoint</Application>
  <PresentationFormat>On-screen Show (16:9)</PresentationFormat>
  <Paragraphs>139</Paragraphs>
  <Slides>9</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vt:i4>
      </vt:variant>
    </vt:vector>
  </HeadingPairs>
  <TitlesOfParts>
    <vt:vector size="24"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 Condensed Light</vt:lpstr>
      <vt:lpstr>Times New Roman</vt:lpstr>
      <vt:lpstr>Wingdings</vt:lpstr>
      <vt:lpstr>1_Editorial Meeting by Slidesgo</vt:lpstr>
      <vt:lpstr>Part III</vt:lpstr>
      <vt:lpstr>                         Chapter 3 Summary             </vt:lpstr>
      <vt:lpstr>First Who, Then What</vt:lpstr>
      <vt:lpstr>You are who you hire… </vt:lpstr>
      <vt:lpstr>Rigorous not Ruthless</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32</cp:revision>
  <cp:lastPrinted>2023-08-14T20:46:29Z</cp:lastPrinted>
  <dcterms:modified xsi:type="dcterms:W3CDTF">2023-12-22T18:10:52Z</dcterms:modified>
</cp:coreProperties>
</file>